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3972" r:id="rId4"/>
    <p:sldMasterId id="2147483976" r:id="rId5"/>
    <p:sldMasterId id="2147484145" r:id="rId6"/>
    <p:sldMasterId id="2147484152" r:id="rId7"/>
  </p:sldMasterIdLst>
  <p:notesMasterIdLst>
    <p:notesMasterId r:id="rId24"/>
  </p:notesMasterIdLst>
  <p:handoutMasterIdLst>
    <p:handoutMasterId r:id="rId25"/>
  </p:handoutMasterIdLst>
  <p:sldIdLst>
    <p:sldId id="608" r:id="rId8"/>
    <p:sldId id="589" r:id="rId9"/>
    <p:sldId id="586" r:id="rId10"/>
    <p:sldId id="642" r:id="rId11"/>
    <p:sldId id="651" r:id="rId12"/>
    <p:sldId id="654" r:id="rId13"/>
    <p:sldId id="653" r:id="rId14"/>
    <p:sldId id="613" r:id="rId15"/>
    <p:sldId id="645" r:id="rId16"/>
    <p:sldId id="561" r:id="rId17"/>
    <p:sldId id="592" r:id="rId18"/>
    <p:sldId id="646" r:id="rId19"/>
    <p:sldId id="609" r:id="rId20"/>
    <p:sldId id="655" r:id="rId21"/>
    <p:sldId id="578" r:id="rId22"/>
    <p:sldId id="579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EE953F"/>
    <a:srgbClr val="645416"/>
    <a:srgbClr val="1A1E27"/>
    <a:srgbClr val="FFE8B9"/>
    <a:srgbClr val="F6DAAF"/>
    <a:srgbClr val="FFD300"/>
    <a:srgbClr val="FFD90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0760" autoAdjust="0"/>
  </p:normalViewPr>
  <p:slideViewPr>
    <p:cSldViewPr showGuides="1">
      <p:cViewPr varScale="1">
        <p:scale>
          <a:sx n="85" d="100"/>
          <a:sy n="85" d="100"/>
        </p:scale>
        <p:origin x="210" y="90"/>
      </p:cViewPr>
      <p:guideLst>
        <p:guide orient="horz" pos="768"/>
        <p:guide pos="3552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2790" y="1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8D436DD-C0C6-495A-9767-22E12FA3840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DDCAF82-5654-4FCE-BA8C-5338BADF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4050" y="481013"/>
            <a:ext cx="3243263" cy="243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3069236"/>
            <a:ext cx="6502400" cy="5811504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New Commissioners</a:t>
            </a:r>
            <a:r>
              <a:rPr lang="en-US" baseline="0" dirty="0" smtClean="0"/>
              <a:t> in Mingo Trails!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6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9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7468">
              <a:defRPr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2057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6" y="503238"/>
            <a:ext cx="1735224" cy="1828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12/16/2014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12/16/2014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12/16/2014</a:t>
            </a:fld>
            <a:endParaRPr lang="en-US"/>
          </a:p>
        </p:txBody>
      </p:sp>
      <p:pic>
        <p:nvPicPr>
          <p:cNvPr id="7" name="Picture 6" descr="ActionFolio_blue.png"/>
          <p:cNvPicPr>
            <a:picLocks noChangeAspect="1"/>
          </p:cNvPicPr>
          <p:nvPr userDrawn="1"/>
        </p:nvPicPr>
        <p:blipFill>
          <a:blip r:embed="rId2" cstate="print"/>
          <a:srcRect l="83333" r="-1333"/>
          <a:stretch>
            <a:fillRect/>
          </a:stretch>
        </p:blipFill>
        <p:spPr>
          <a:xfrm>
            <a:off x="-27708" y="5562600"/>
            <a:ext cx="2286000" cy="1489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12/16/2014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1481B88F-FA56-43D8-81ED-34726747F236}" type="slidenum">
              <a:rPr lang="en-US" smtClean="0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12/16/2014</a:t>
            </a:fld>
            <a:endParaRPr lang="en-US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73"/>
          <a:stretch/>
        </p:blipFill>
        <p:spPr>
          <a:xfrm>
            <a:off x="-47622" y="4883870"/>
            <a:ext cx="2133600" cy="19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12/16/2014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12/16/2014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12/16/2014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12/16/2014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554379C-3EBE-45AB-A3F3-A18EA0E5F2F9}" type="datetime1">
              <a:rPr lang="en-US" smtClean="0">
                <a:cs typeface="+mn-cs"/>
              </a:rPr>
              <a:pPr defTabSz="457200"/>
              <a:t>12/16/2014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12/16/2014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4151" r:id="rId2"/>
    <p:sldLayoutId id="2147484154" r:id="rId3"/>
    <p:sldLayoutId id="21474841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12/16/2014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12/16/2014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" y="38736"/>
            <a:ext cx="201665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4175"/>
          <a:stretch/>
        </p:blipFill>
        <p:spPr>
          <a:xfrm>
            <a:off x="448044" y="1295399"/>
            <a:ext cx="8247911" cy="304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724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E8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December 16, 2014</a:t>
            </a:r>
            <a:endParaRPr lang="en-US" sz="3200" b="1" dirty="0">
              <a:solidFill>
                <a:srgbClr val="FFE8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77813"/>
            <a:ext cx="5078824" cy="5105400"/>
          </a:xfrm>
          <a:prstGeom prst="rect">
            <a:avLst/>
          </a:prstGeom>
        </p:spPr>
      </p:pic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 rot="16200000">
            <a:off x="-2097397" y="3280011"/>
            <a:ext cx="6278624" cy="147422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COMMISSIONER</a:t>
            </a: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/>
            </a:r>
            <a:b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</a:b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General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#1 Priority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4219574"/>
          </a:xfrm>
        </p:spPr>
        <p:txBody>
          <a:bodyPr/>
          <a:lstStyle/>
          <a:p>
            <a:r>
              <a:rPr lang="en-US" sz="3200" dirty="0" smtClean="0">
                <a:latin typeface="Helvetica" pitchFamily="-105" charset="0"/>
              </a:rPr>
              <a:t>Just </a:t>
            </a:r>
            <a:r>
              <a:rPr lang="en-US" sz="3200" smtClean="0">
                <a:latin typeface="Helvetica" pitchFamily="-105" charset="0"/>
              </a:rPr>
              <a:t>a test…</a:t>
            </a:r>
            <a:endParaRPr lang="en-US" sz="180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Charter Renewal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0" dirty="0" smtClean="0">
                <a:latin typeface="Helvetica" pitchFamily="-105" charset="0"/>
              </a:rPr>
              <a:t>(Status report)</a:t>
            </a:r>
            <a:endParaRPr lang="en-US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47269" y="4131784"/>
            <a:ext cx="4383062" cy="211661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Helvetica" pitchFamily="-105" charset="0"/>
              </a:rPr>
              <a:t>Save-A-Scout!!!!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3E"/>
                </a:solidFill>
                <a:latin typeface="Helvetica" pitchFamily="-105" charset="0"/>
              </a:rPr>
              <a:t>Set </a:t>
            </a: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Dates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Recruit Team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3E"/>
                </a:solidFill>
                <a:latin typeface="Helvetica" pitchFamily="-105" charset="0"/>
              </a:rPr>
              <a:t>Plan to Succeed</a:t>
            </a:r>
            <a:r>
              <a:rPr lang="en-US" sz="3200" dirty="0">
                <a:latin typeface="Helvetica" pitchFamily="-105" charset="0"/>
              </a:rPr>
              <a:t/>
            </a:r>
            <a:br>
              <a:rPr lang="en-US" sz="3200" dirty="0">
                <a:latin typeface="Helvetica" pitchFamily="-105" charset="0"/>
              </a:rPr>
            </a:br>
            <a:endParaRPr lang="en-US" sz="3200" dirty="0">
              <a:latin typeface="Helvetica" pitchFamily="-105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1800" u="sng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05994" y="457200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Looking Ahead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74571"/>
            <a:ext cx="3581400" cy="24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4131784"/>
            <a:ext cx="6400800" cy="1266104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Helvetica" pitchFamily="-105" charset="0"/>
              </a:rPr>
              <a:t>Whitney M. Young, Jr. Award Dinner</a:t>
            </a:r>
          </a:p>
          <a:p>
            <a:pPr marL="0" indent="0" algn="ctr">
              <a:buNone/>
            </a:pPr>
            <a:r>
              <a:rPr lang="en-US" sz="2800" dirty="0" smtClean="0">
                <a:latin typeface="Helvetica" pitchFamily="-105" charset="0"/>
              </a:rPr>
              <a:t>February 19, 2015</a:t>
            </a:r>
            <a:r>
              <a:rPr lang="en-US" sz="3200" dirty="0">
                <a:latin typeface="Helvetica" pitchFamily="-105" charset="0"/>
              </a:rPr>
              <a:t/>
            </a:r>
            <a:br>
              <a:rPr lang="en-US" sz="3200" dirty="0">
                <a:latin typeface="Helvetica" pitchFamily="-105" charset="0"/>
              </a:rPr>
            </a:br>
            <a:endParaRPr lang="en-US" sz="3200" dirty="0">
              <a:latin typeface="Helvetica" pitchFamily="-105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1800" u="sng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05994" y="457200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Looking Ahead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74571"/>
            <a:ext cx="3581400" cy="24592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-1019740"/>
            <a:ext cx="4052579" cy="4753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9550" y="556503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elvetica" pitchFamily="-105" charset="0"/>
              </a:rPr>
              <a:t>Vern Smith – 2015 Awardee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60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68375" y="3940175"/>
            <a:ext cx="39941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3E"/>
                </a:solidFill>
              </a:rPr>
              <a:t>Career </a:t>
            </a:r>
            <a:br>
              <a:rPr lang="en-US" dirty="0" smtClean="0">
                <a:solidFill>
                  <a:srgbClr val="FFFF3E"/>
                </a:solidFill>
              </a:rPr>
            </a:br>
            <a:r>
              <a:rPr lang="en-US" dirty="0" smtClean="0">
                <a:solidFill>
                  <a:srgbClr val="FFFF3E"/>
                </a:solidFill>
              </a:rPr>
              <a:t>Enhancement</a:t>
            </a:r>
            <a:endParaRPr lang="en-US" dirty="0">
              <a:solidFill>
                <a:srgbClr val="FFFF3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6650" y="381000"/>
            <a:ext cx="650875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The Council Commissioner should have a “vision” that includes four things. </a:t>
            </a:r>
            <a:endParaRPr lang="en-US" sz="2600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62200" y="1524000"/>
            <a:ext cx="6541029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good unit program helps youth stay in the 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program long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enough to learn Scouting 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xceptional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unit service that exceeds unit 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leader expectations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istricts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with a no-lapsed units/no-dropped 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units commitment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omplete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staff in every district.</a:t>
            </a:r>
            <a: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#14-160 Selecting A Council Commissioner</a:t>
            </a:r>
            <a:endParaRPr lang="en-US" sz="2000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9" descr="JTE_Logo_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81356" y="1143000"/>
            <a:ext cx="7038844" cy="4191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22208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8" y="381000"/>
            <a:ext cx="6202362" cy="1018066"/>
          </a:xfrm>
        </p:spPr>
        <p:txBody>
          <a:bodyPr anchor="t"/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Happy Holidays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320" y="5774216"/>
            <a:ext cx="1477962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Gates</a:t>
            </a:r>
            <a:endParaRPr lang="en-US" sz="20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6741" y="3994346"/>
            <a:ext cx="2103120" cy="17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“We want to take this moment to say thanks for what you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did (for Scouts).”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1386" y="3994346"/>
            <a:ext cx="2103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“Scouting happened because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dedicated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volunteers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staff.”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3773" y="3994346"/>
            <a:ext cx="2103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“We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look forward to working shoulder to shoulder with you again next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year.”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16951" y="5774216"/>
            <a:ext cx="165727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Wayne Brock</a:t>
            </a:r>
            <a:endParaRPr lang="en-US" sz="20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161635" y="5774216"/>
            <a:ext cx="14779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8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Tico</a:t>
            </a:r>
            <a:r>
              <a:rPr lang="en-US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Perez</a:t>
            </a:r>
            <a:endParaRPr lang="en-US" sz="20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26729"/>
            <a:ext cx="6667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7" name="Picture 6" descr="GeneralCommiss_4k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3" b="2027"/>
          <a:stretch>
            <a:fillRect/>
          </a:stretch>
        </p:blipFill>
        <p:spPr>
          <a:xfrm>
            <a:off x="3810000" y="838200"/>
            <a:ext cx="3717055" cy="3849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55838" y="5105400"/>
            <a:ext cx="6735762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Boyde</a:t>
            </a:r>
          </a:p>
          <a:p>
            <a:pPr marL="0" indent="0" algn="ctr">
              <a:buNone/>
            </a:pPr>
            <a:r>
              <a:rPr lang="en-US" sz="2000" b="0" dirty="0" smtClean="0">
                <a:latin typeface="Helvetica" pitchFamily="-105" charset="0"/>
              </a:rPr>
              <a:t>Assistant Council Commissioner – Training &amp; Recognition</a:t>
            </a:r>
            <a:endParaRPr lang="en-US" sz="1200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443287"/>
            <a:ext cx="5824728" cy="265271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-105" charset="0"/>
              </a:rPr>
              <a:t>February 14 –  Area 2</a:t>
            </a:r>
            <a:r>
              <a:rPr lang="en-US" sz="3200" b="0" dirty="0">
                <a:latin typeface="Helvetica" pitchFamily="-105" charset="0"/>
              </a:rPr>
              <a:t/>
            </a:r>
            <a:br>
              <a:rPr lang="en-US" sz="3200" b="0" dirty="0">
                <a:latin typeface="Helvetica" pitchFamily="-105" charset="0"/>
              </a:rPr>
            </a:br>
            <a:r>
              <a:rPr lang="en-US" sz="2800" b="0" dirty="0">
                <a:latin typeface="Helvetica" pitchFamily="-105" charset="0"/>
              </a:rPr>
              <a:t>8:30 AM – BC3 Cranberry, PA 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/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382518" y="2438400"/>
            <a:ext cx="4512564" cy="33083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2015 SCHEDULE</a:t>
            </a:r>
            <a:r>
              <a:rPr lang="en-US" sz="2000" dirty="0" smtClean="0">
                <a:latin typeface="Helvetica" pitchFamily="-105" charset="0"/>
              </a:rPr>
              <a:t/>
            </a:r>
            <a:br>
              <a:rPr lang="en-US" sz="2000" dirty="0" smtClean="0">
                <a:latin typeface="Helvetica" pitchFamily="-105" charset="0"/>
              </a:rPr>
            </a:br>
            <a:endParaRPr lang="en-US" sz="20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-105" charset="0"/>
              </a:rPr>
              <a:t>February 14 –  Area 2</a:t>
            </a:r>
            <a:r>
              <a:rPr lang="en-US" sz="2000" b="0" dirty="0" smtClean="0">
                <a:latin typeface="Helvetica" pitchFamily="-105" charset="0"/>
              </a:rPr>
              <a:t/>
            </a:r>
            <a:br>
              <a:rPr lang="en-US" sz="2000" b="0" dirty="0" smtClean="0">
                <a:latin typeface="Helvetica" pitchFamily="-105" charset="0"/>
              </a:rPr>
            </a:br>
            <a:r>
              <a:rPr lang="en-US" sz="1800" b="0" dirty="0" smtClean="0">
                <a:latin typeface="Helvetica" pitchFamily="-105" charset="0"/>
              </a:rPr>
              <a:t>8:30 AM – BC3 Cranberry, PA</a:t>
            </a:r>
            <a:br>
              <a:rPr lang="en-US" sz="1800" b="0" dirty="0" smtClean="0">
                <a:latin typeface="Helvetica" pitchFamily="-105" charset="0"/>
              </a:rPr>
            </a:br>
            <a:endParaRPr lang="en-US" sz="1800" b="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-105" charset="0"/>
              </a:rPr>
              <a:t>April </a:t>
            </a:r>
            <a:r>
              <a:rPr lang="en-US" sz="2000" dirty="0" smtClean="0">
                <a:latin typeface="Helvetica" pitchFamily="-105" charset="0"/>
              </a:rPr>
              <a:t>11 – Area </a:t>
            </a:r>
            <a:r>
              <a:rPr lang="en-US" sz="2000" dirty="0">
                <a:latin typeface="Helvetica" pitchFamily="-105" charset="0"/>
              </a:rPr>
              <a:t>6 &amp; </a:t>
            </a:r>
            <a:r>
              <a:rPr lang="en-US" sz="2000" dirty="0" smtClean="0">
                <a:latin typeface="Helvetica" pitchFamily="-105" charset="0"/>
              </a:rPr>
              <a:t>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-105" charset="0"/>
              </a:rPr>
              <a:t>June </a:t>
            </a:r>
            <a:r>
              <a:rPr lang="en-US" sz="2000" dirty="0">
                <a:latin typeface="Helvetica" pitchFamily="-105" charset="0"/>
              </a:rPr>
              <a:t>6 –  Area </a:t>
            </a:r>
            <a:r>
              <a:rPr lang="en-US" sz="2000" dirty="0" smtClean="0">
                <a:latin typeface="Helvetica" pitchFamily="-105" charset="0"/>
              </a:rPr>
              <a:t>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-105" charset="0"/>
              </a:rPr>
              <a:t>October </a:t>
            </a:r>
            <a:r>
              <a:rPr lang="en-US" sz="2000" dirty="0">
                <a:latin typeface="Helvetica" pitchFamily="-105" charset="0"/>
              </a:rPr>
              <a:t>10 – Area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-105" charset="0"/>
              </a:rPr>
              <a:t>December </a:t>
            </a:r>
            <a:r>
              <a:rPr lang="en-US" sz="2000" dirty="0" smtClean="0">
                <a:latin typeface="Helvetica" pitchFamily="-105" charset="0"/>
              </a:rPr>
              <a:t>12 – </a:t>
            </a:r>
            <a:r>
              <a:rPr lang="en-US" sz="2000" dirty="0">
                <a:latin typeface="Helvetica" pitchFamily="-105" charset="0"/>
              </a:rPr>
              <a:t>Area 4</a:t>
            </a: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5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087" y="422081"/>
            <a:ext cx="1797425" cy="1594237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443287"/>
            <a:ext cx="5824728" cy="265271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-105" charset="0"/>
              </a:rPr>
              <a:t>February 14</a:t>
            </a:r>
            <a:r>
              <a:rPr lang="en-US" sz="3200" b="0" dirty="0">
                <a:latin typeface="Helvetica" pitchFamily="-105" charset="0"/>
              </a:rPr>
              <a:t/>
            </a:r>
            <a:br>
              <a:rPr lang="en-US" sz="3200" b="0" dirty="0">
                <a:latin typeface="Helvetica" pitchFamily="-105" charset="0"/>
              </a:rPr>
            </a:br>
            <a:r>
              <a:rPr lang="en-US" sz="2800" b="0" dirty="0">
                <a:latin typeface="Helvetica" pitchFamily="-105" charset="0"/>
              </a:rPr>
              <a:t>8:30 AM – BC3 Cranberry, PA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/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18" y="800100"/>
            <a:ext cx="3022763" cy="27432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443287"/>
            <a:ext cx="5824728" cy="265271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-105" charset="0"/>
              </a:rPr>
              <a:t>April 11 – </a:t>
            </a:r>
            <a:r>
              <a:rPr lang="en-US" sz="2000" dirty="0" smtClean="0">
                <a:latin typeface="Helvetica" pitchFamily="-105" charset="0"/>
              </a:rPr>
              <a:t>Location TBD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/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76" y="914400"/>
            <a:ext cx="2680447" cy="237743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43299" y="5181600"/>
            <a:ext cx="4191000" cy="1219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pPr marL="0" indent="0" algn="ctr">
              <a:buNone/>
            </a:pPr>
            <a:r>
              <a:rPr lang="en-US" sz="3600" b="0" dirty="0" smtClean="0">
                <a:solidFill>
                  <a:srgbClr val="EE9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March 14, 2015</a:t>
            </a:r>
            <a:endParaRPr lang="en-US" sz="3200" b="0" dirty="0" smtClean="0">
              <a:solidFill>
                <a:srgbClr val="EE9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37" y="381000"/>
            <a:ext cx="5064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22625" y="923618"/>
            <a:ext cx="4832350" cy="1272808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Guyasuta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600" y="228803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Commissioner Conference</a:t>
            </a:r>
            <a:endParaRPr lang="en-US" sz="4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4"/>
          <a:stretch/>
        </p:blipFill>
        <p:spPr>
          <a:xfrm>
            <a:off x="137713" y="4710994"/>
            <a:ext cx="1812605" cy="1828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80" y="2492008"/>
            <a:ext cx="1718501" cy="17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3185390" cy="4083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0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6231</TotalTime>
  <Words>234</Words>
  <Application>Microsoft Office PowerPoint</Application>
  <PresentationFormat>On-screen Show (4:3)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ＭＳ Ｐゴシック</vt:lpstr>
      <vt:lpstr>Arial</vt:lpstr>
      <vt:lpstr>Arial Black</vt:lpstr>
      <vt:lpstr>Arial Narrow</vt:lpstr>
      <vt:lpstr>Calibri</vt:lpstr>
      <vt:lpstr>Helvetica</vt:lpstr>
      <vt:lpstr>Lucida Sans Unicode</vt:lpstr>
      <vt:lpstr>Rockwell Condensed</vt:lpstr>
      <vt:lpstr>Verdana</vt:lpstr>
      <vt:lpstr>Wingdings</vt:lpstr>
      <vt:lpstr>Wingdings 2</vt:lpstr>
      <vt:lpstr>Wingdings 3</vt:lpstr>
      <vt:lpstr>Concourse</vt:lpstr>
      <vt:lpstr>4_Office Theme</vt:lpstr>
      <vt:lpstr>2_Office Theme</vt:lpstr>
      <vt:lpstr>1_Office Theme</vt:lpstr>
      <vt:lpstr>3_Office Theme</vt:lpstr>
      <vt:lpstr>5_Office Theme</vt:lpstr>
      <vt:lpstr>6_Office Theme</vt:lpstr>
      <vt:lpstr>PowerPoint Presentation</vt:lpstr>
      <vt:lpstr>Happy Holidays</vt:lpstr>
      <vt:lpstr>COMMISSIONER Training Updates</vt:lpstr>
      <vt:lpstr>COMMISSIONER Training Updates</vt:lpstr>
      <vt:lpstr>COMMISSIONER Training Updates</vt:lpstr>
      <vt:lpstr>COMMISSIONER Training Updates</vt:lpstr>
      <vt:lpstr>COMMISSIONER Training Updates</vt:lpstr>
      <vt:lpstr>COMMISSIONER Training Updates</vt:lpstr>
      <vt:lpstr>PowerPoint Presentation</vt:lpstr>
      <vt:lpstr>COMMISSIONER General Updates</vt:lpstr>
      <vt:lpstr>#1 Priority</vt:lpstr>
      <vt:lpstr>Charter Renewal</vt:lpstr>
      <vt:lpstr>PowerPoint Presentation</vt:lpstr>
      <vt:lpstr>PowerPoint Presentation</vt:lpstr>
      <vt:lpstr>Career  Enhancement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618</cp:revision>
  <cp:lastPrinted>2014-04-15T05:39:41Z</cp:lastPrinted>
  <dcterms:created xsi:type="dcterms:W3CDTF">2009-05-09T14:19:45Z</dcterms:created>
  <dcterms:modified xsi:type="dcterms:W3CDTF">2014-12-16T20:30:10Z</dcterms:modified>
</cp:coreProperties>
</file>